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84" r:id="rId3"/>
    <p:sldId id="296" r:id="rId4"/>
    <p:sldId id="285" r:id="rId5"/>
    <p:sldId id="344" r:id="rId6"/>
    <p:sldId id="286" r:id="rId7"/>
    <p:sldId id="345" r:id="rId8"/>
    <p:sldId id="349" r:id="rId9"/>
    <p:sldId id="356" r:id="rId10"/>
    <p:sldId id="346" r:id="rId11"/>
    <p:sldId id="350" r:id="rId12"/>
    <p:sldId id="351" r:id="rId13"/>
    <p:sldId id="352" r:id="rId14"/>
    <p:sldId id="354" r:id="rId15"/>
    <p:sldId id="353" r:id="rId16"/>
    <p:sldId id="357" r:id="rId17"/>
    <p:sldId id="355" r:id="rId18"/>
    <p:sldId id="347" r:id="rId19"/>
    <p:sldId id="359" r:id="rId20"/>
    <p:sldId id="360" r:id="rId21"/>
    <p:sldId id="361" r:id="rId22"/>
    <p:sldId id="362" r:id="rId23"/>
    <p:sldId id="367" r:id="rId24"/>
    <p:sldId id="364" r:id="rId25"/>
    <p:sldId id="365" r:id="rId26"/>
    <p:sldId id="366" r:id="rId27"/>
    <p:sldId id="368" r:id="rId28"/>
    <p:sldId id="369" r:id="rId29"/>
    <p:sldId id="316" r:id="rId30"/>
  </p:sldIdLst>
  <p:sldSz cx="9144000" cy="6858000" type="screen4x3"/>
  <p:notesSz cx="9874250" cy="6724650"/>
  <p:embeddedFontLst>
    <p:embeddedFont>
      <p:font typeface="ＭＳ Ｐゴシック" pitchFamily="34" charset="-128"/>
      <p:regular r:id="rId33"/>
    </p:embeddedFont>
    <p:embeddedFont>
      <p:font typeface="Arial Narrow" pitchFamily="34" charset="0"/>
      <p:regular r:id="rId34"/>
      <p:bold r:id="rId35"/>
      <p:italic r:id="rId36"/>
      <p:boldItalic r:id="rId37"/>
    </p:embeddedFont>
    <p:embeddedFont>
      <p:font typeface="Calibri" pitchFamily="3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0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498FEAF9-FAEC-4226-B3DB-07927D29FA36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15AA394-8204-4EC8-A190-406C944DC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77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B0ED4A6-C0AF-442E-BF6E-CF1D1A5893D7}" type="datetimeFigureOut">
              <a:rPr lang="en-US"/>
              <a:pPr>
                <a:defRPr/>
              </a:pPr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DFAFD141-B584-4273-A19E-FA045B633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8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A98969F7-C6FC-4000-858B-31EB269441FC}" type="slidenum">
              <a:rPr lang="en-US" smtClean="0"/>
              <a:pPr algn="l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40E1ED3-6653-4973-9C5E-F38258C0F82D}" type="slidenum">
              <a:rPr lang="en-US" smtClean="0"/>
              <a:pPr algn="l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3A3DCDC-7F65-4681-A5CD-458E5313AB9B}" type="slidenum">
              <a:rPr lang="en-US" smtClean="0"/>
              <a:pPr algn="l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2C172F7-1A0B-454B-A420-687621A35258}" type="slidenum">
              <a:rPr lang="en-US" smtClean="0"/>
              <a:pPr algn="l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F1DD3BAC-E3AB-48B6-99C7-ED979DEFF49C}" type="slidenum">
              <a:rPr lang="en-US" smtClean="0"/>
              <a:pPr algn="l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BF71F10-766A-4C73-B74A-DADC3D5AF798}" type="slidenum">
              <a:rPr lang="en-US" smtClean="0"/>
              <a:pPr algn="l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861CC41C-7336-47DD-9060-94F8551BB091}" type="slidenum">
              <a:rPr lang="en-US" smtClean="0"/>
              <a:pPr algn="l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7CBB9EE2-DDA0-4BBA-82DB-F9C1ECE24F8C}" type="slidenum">
              <a:rPr lang="en-US" smtClean="0"/>
              <a:pPr algn="l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0BE1819-F2DF-4F12-89CB-77C8A28F9D7C}" type="slidenum">
              <a:rPr lang="en-US" smtClean="0"/>
              <a:pPr algn="l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2BBD505D-B5A4-4CFA-BB39-175E2EC32BE2}" type="slidenum">
              <a:rPr lang="en-US" smtClean="0"/>
              <a:pPr algn="l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C395AF92-38C3-4BB9-9E49-306232028AEC}" type="slidenum">
              <a:rPr lang="en-US" smtClean="0"/>
              <a:pPr algn="l"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FC929E71-6119-458C-972E-688E35E2F59C}" type="slidenum">
              <a:rPr lang="en-US" smtClean="0"/>
              <a:pPr algn="l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DAAC3767-3603-43EC-A509-5510B145BE8B}" type="slidenum">
              <a:rPr lang="en-US" smtClean="0"/>
              <a:pPr algn="l"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6F17D08-1DFE-4CB3-A9EB-B2EFBCDA0F96}" type="slidenum">
              <a:rPr lang="en-US" smtClean="0"/>
              <a:pPr algn="l"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E7489557-C00F-4E8C-A5F2-D3441AA790C4}" type="slidenum">
              <a:rPr lang="en-US" smtClean="0"/>
              <a:pPr algn="l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02B7F402-8840-4766-BF05-20DF40794477}" type="slidenum">
              <a:rPr lang="en-US" smtClean="0"/>
              <a:pPr algn="l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AutoNum type="arabicPeriod"/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63B1DC3-4B57-4708-867C-1E6F74764ECA}" type="slidenum">
              <a:rPr lang="en-US" smtClean="0"/>
              <a:pPr algn="l"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3B516DD-202B-469C-AC7A-4808AFDA68D7}" type="slidenum">
              <a:rPr lang="en-US" smtClean="0"/>
              <a:pPr algn="l"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895C7C5-F590-479E-9C07-C149B5A6D4F2}" type="slidenum">
              <a:rPr lang="en-US" smtClean="0"/>
              <a:pPr algn="l"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69827E7C-C0B2-4442-B489-16A340E3F1B3}" type="slidenum">
              <a:rPr lang="en-US" smtClean="0"/>
              <a:pPr algn="l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l"/>
            <a:fld id="{17B0D386-8C74-41C0-8DAE-2454DD60EBD6}" type="slidenum">
              <a:rPr lang="en-US" smtClean="0"/>
              <a:pPr algn="l"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BE338-CE69-4DDF-94D5-D8EEFD85F8C7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982B1-270E-4980-89F2-D5C15CBFE1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67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7843E-2963-40D5-8F2F-E88EE66C4967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71ED7-B95C-4800-8B7B-2D52F51396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5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BBEC-AFDD-41BF-8053-E40FC187BB99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9CE0C-9B95-4F65-8821-686028C055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94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1EB33-45D6-447F-AA79-E254A72DC347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9ACA-F8E9-4AA9-AFE1-F0E2047F50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6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86820-3427-442C-8508-2F19F47A27E8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8D13D-2129-4DD9-9B99-0247DCEEEA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0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D9AAF-BE49-412C-BB37-3781040D8014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57C3E-2A19-49AE-9BBF-187C86BC2D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61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F526-BA02-47A3-BEF8-BE68E963D6E8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C8796-5F7D-4508-8301-AB6917696F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476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B1F3D-073A-4256-86EF-0CD3AF329A3D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44EF-7E8C-4A23-9B33-61637131CA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19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AD369-7B6D-4BB7-8B6D-002686B135B0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2DCED-62EB-400F-8205-509947D8B3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97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7493-2CC7-4CE0-BCCA-E5758E38EF8F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307FB-59F5-4D86-BA49-3850053FE3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3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CAEBE-11B8-4492-9B70-9E8CB28634C2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98269-E9D8-4663-A976-5584537272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2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71E3A40-D4C2-45DD-ADDA-EA7B20D5FEDB}" type="datetimeFigureOut">
              <a:rPr lang="en-GB"/>
              <a:pPr>
                <a:defRPr/>
              </a:pPr>
              <a:t>09/11/2017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42C9734-DB49-445C-AC10-A9433655EE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1032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GB" sz="3200" b="1">
                <a:solidFill>
                  <a:schemeClr val="bg1"/>
                </a:solidFill>
                <a:latin typeface="Arial Narrow" pitchFamily="34" charset="0"/>
                <a:cs typeface="+mn-cs"/>
              </a:rPr>
              <a:t>iPROCEEDS 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  <a:cs typeface="+mn-cs"/>
              </a:rPr>
              <a:t>Project on targeting crime proceeds on the Internet in South-eastern Europe and Turkey</a:t>
            </a:r>
            <a:endParaRPr lang="en-US" sz="1400">
              <a:solidFill>
                <a:schemeClr val="bg1"/>
              </a:solidFill>
              <a:cs typeface="+mn-cs"/>
            </a:endParaRPr>
          </a:p>
          <a:p>
            <a:pPr>
              <a:defRPr/>
            </a:pPr>
            <a:endParaRPr lang="en-GB" sz="1600" b="1">
              <a:solidFill>
                <a:schemeClr val="bg1"/>
              </a:solidFill>
              <a:latin typeface="Arial Narrow" pitchFamily="34" charset="0"/>
              <a:cs typeface="+mn-cs"/>
            </a:endParaRP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mk">
              <a:ea typeface="MS PGothic" pitchFamily="34" charset="-128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3200" b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US" sz="320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/>
            <a:r>
              <a:rPr lang="en-US" sz="1400" b="1">
                <a:solidFill>
                  <a:schemeClr val="bg1"/>
                </a:solidFill>
              </a:rPr>
              <a:t>Проект за таргетирање на криминалните приноси од интернет во Југоисточна Европа и во Турција</a:t>
            </a:r>
            <a:endParaRPr lang="en-US" sz="1400">
              <a:solidFill>
                <a:schemeClr val="bg1"/>
              </a:solidFill>
            </a:endParaRPr>
          </a:p>
          <a:p>
            <a:pPr eaLnBrk="1" hangingPunct="1"/>
            <a:endParaRPr lang="en-US" sz="16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mk">
              <a:solidFill>
                <a:srgbClr val="FFFFFF"/>
              </a:solidFill>
              <a:ea typeface="MS PGothic" pitchFamily="34" charset="-128"/>
            </a:endParaRPr>
          </a:p>
        </p:txBody>
      </p:sp>
      <p:pic>
        <p:nvPicPr>
          <p:cNvPr id="2056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Типологии за текот на парите што се стекнати од кривично дело преку интернет</a:t>
            </a:r>
          </a:p>
        </p:txBody>
      </p:sp>
      <p:sp>
        <p:nvSpPr>
          <p:cNvPr id="2058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898989"/>
                </a:solidFill>
              </a:rPr>
              <a:t>Сесија 1.4.2/Прв час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Електронски трансфер, преземање/отворање банкарска сметка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11267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Традиционални банкарски услуги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Криминалците што се занимаваат со компјутерски криминал продолжуваат да се потпираат на традиционалните банкарски услуги.</a:t>
            </a:r>
          </a:p>
          <a:p>
            <a:r>
              <a:rPr lang="en-US" smtClean="0"/>
              <a:t>Очигледно, ова е особено важно во случаи што вклучуваат вадење пари од банкарските сметки на жртвата.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Традиционални банкарски услуги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техники може да се користат во рамките на традиционалниот банкарски сектор за да се замаглат изворите на средства што се извадени од банкарската сметка на жртвата?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електронски трансфер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500" dirty="0" err="1" smtClean="0"/>
              <a:t>Банкарските</a:t>
            </a:r>
            <a:r>
              <a:rPr lang="en-US" sz="2500" dirty="0" smtClean="0"/>
              <a:t> </a:t>
            </a:r>
            <a:r>
              <a:rPr lang="en-US" sz="2500" dirty="0" err="1" smtClean="0"/>
              <a:t>сметки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жртвата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компромитираат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преку</a:t>
            </a:r>
            <a:r>
              <a:rPr lang="en-US" sz="2500" dirty="0" smtClean="0"/>
              <a:t> </a:t>
            </a:r>
            <a:r>
              <a:rPr lang="en-US" sz="2500" dirty="0" err="1" smtClean="0"/>
              <a:t>различни</a:t>
            </a:r>
            <a:r>
              <a:rPr lang="en-US" sz="2500" dirty="0" smtClean="0"/>
              <a:t> </a:t>
            </a:r>
            <a:r>
              <a:rPr lang="en-US" sz="2500" dirty="0" err="1" smtClean="0"/>
              <a:t>техники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компјутерски</a:t>
            </a:r>
            <a:r>
              <a:rPr lang="en-US" sz="2500" dirty="0" smtClean="0"/>
              <a:t> </a:t>
            </a:r>
            <a:r>
              <a:rPr lang="en-US" sz="2500" dirty="0" err="1" smtClean="0"/>
              <a:t>криминал</a:t>
            </a:r>
            <a:r>
              <a:rPr lang="en-US" sz="2500" dirty="0" smtClean="0"/>
              <a:t> (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пример</a:t>
            </a:r>
            <a:r>
              <a:rPr lang="en-US" sz="2500" dirty="0" smtClean="0"/>
              <a:t>, </a:t>
            </a:r>
            <a:r>
              <a:rPr lang="en-US" sz="2500" dirty="0" err="1" smtClean="0"/>
              <a:t>фишинг</a:t>
            </a:r>
            <a:r>
              <a:rPr lang="en-US" sz="2500" dirty="0" smtClean="0"/>
              <a:t>, </a:t>
            </a:r>
            <a:r>
              <a:rPr lang="en-US" sz="2500" dirty="0" err="1" smtClean="0"/>
              <a:t>малвер</a:t>
            </a:r>
            <a:r>
              <a:rPr lang="en-US" sz="2500" dirty="0" smtClean="0"/>
              <a:t>).</a:t>
            </a:r>
          </a:p>
          <a:p>
            <a:pPr>
              <a:lnSpc>
                <a:spcPct val="80000"/>
              </a:lnSpc>
            </a:pP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банкарската</a:t>
            </a:r>
            <a:r>
              <a:rPr lang="en-US" sz="2500" dirty="0" smtClean="0"/>
              <a:t> </a:t>
            </a:r>
            <a:r>
              <a:rPr lang="en-US" sz="2500" dirty="0" err="1" smtClean="0"/>
              <a:t>сметка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жртвата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додадени</a:t>
            </a:r>
            <a:r>
              <a:rPr lang="en-US" sz="2500" dirty="0" smtClean="0"/>
              <a:t> </a:t>
            </a:r>
            <a:r>
              <a:rPr lang="en-US" sz="2500" dirty="0" err="1" smtClean="0"/>
              <a:t>нови</a:t>
            </a:r>
            <a:r>
              <a:rPr lang="en-US" sz="2500" dirty="0" smtClean="0"/>
              <a:t> </a:t>
            </a:r>
            <a:r>
              <a:rPr lang="en-US" sz="2500" dirty="0" err="1" smtClean="0"/>
              <a:t>корисници</a:t>
            </a:r>
            <a:r>
              <a:rPr lang="en-US" sz="2500" dirty="0" smtClean="0"/>
              <a:t> и </a:t>
            </a:r>
            <a:r>
              <a:rPr lang="en-US" sz="2500" dirty="0" err="1" smtClean="0"/>
              <a:t>средствата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пренесуваат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сметка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„</a:t>
            </a:r>
            <a:r>
              <a:rPr lang="en-US" sz="2500" dirty="0" err="1" smtClean="0"/>
              <a:t>мулето</a:t>
            </a:r>
            <a:r>
              <a:rPr lang="en-US" sz="2500" dirty="0" smtClean="0"/>
              <a:t>“. </a:t>
            </a:r>
            <a:endParaRPr lang="en-US" sz="2500" dirty="0" smtClean="0"/>
          </a:p>
          <a:p>
            <a:pPr>
              <a:lnSpc>
                <a:spcPct val="80000"/>
              </a:lnSpc>
            </a:pPr>
            <a:r>
              <a:rPr lang="en-US" sz="2500" dirty="0" err="1" smtClean="0"/>
              <a:t>Средствата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подигнуваат</a:t>
            </a:r>
            <a:r>
              <a:rPr lang="en-US" sz="2500" dirty="0" smtClean="0"/>
              <a:t> </a:t>
            </a: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готовина</a:t>
            </a:r>
            <a:r>
              <a:rPr lang="en-US" sz="2500" dirty="0" smtClean="0"/>
              <a:t> </a:t>
            </a:r>
            <a:r>
              <a:rPr lang="en-US" sz="2500" dirty="0" err="1" smtClean="0"/>
              <a:t>или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пренесуваат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други</a:t>
            </a:r>
            <a:r>
              <a:rPr lang="en-US" sz="2500" dirty="0" smtClean="0"/>
              <a:t> </a:t>
            </a:r>
            <a:r>
              <a:rPr lang="en-US" sz="2500" dirty="0" err="1" smtClean="0"/>
              <a:t>дестинации</a:t>
            </a:r>
            <a:r>
              <a:rPr lang="en-US" sz="25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500" dirty="0" err="1" smtClean="0"/>
              <a:t>Трансферите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прават</a:t>
            </a:r>
            <a:r>
              <a:rPr lang="en-US" sz="2500" dirty="0" smtClean="0"/>
              <a:t> </a:t>
            </a: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мали</a:t>
            </a:r>
            <a:r>
              <a:rPr lang="en-US" sz="2500" dirty="0" smtClean="0"/>
              <a:t> </a:t>
            </a:r>
            <a:r>
              <a:rPr lang="en-US" sz="2500" dirty="0" err="1" smtClean="0"/>
              <a:t>износи</a:t>
            </a:r>
            <a:r>
              <a:rPr lang="en-US" sz="2500" dirty="0" smtClean="0"/>
              <a:t> </a:t>
            </a:r>
            <a:r>
              <a:rPr lang="en-US" sz="2500" dirty="0" err="1" smtClean="0"/>
              <a:t>за</a:t>
            </a:r>
            <a:r>
              <a:rPr lang="en-US" sz="2500" dirty="0" smtClean="0"/>
              <a:t> </a:t>
            </a:r>
            <a:r>
              <a:rPr lang="en-US" sz="2500" dirty="0" err="1" smtClean="0"/>
              <a:t>да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избегне</a:t>
            </a:r>
            <a:r>
              <a:rPr lang="en-US" sz="2500" dirty="0" smtClean="0"/>
              <a:t> </a:t>
            </a:r>
            <a:r>
              <a:rPr lang="en-US" sz="2500" dirty="0" err="1" smtClean="0"/>
              <a:t>долната</a:t>
            </a:r>
            <a:r>
              <a:rPr lang="en-US" sz="2500" dirty="0" smtClean="0"/>
              <a:t> </a:t>
            </a:r>
            <a:r>
              <a:rPr lang="en-US" sz="2500" dirty="0" err="1" smtClean="0"/>
              <a:t>граница</a:t>
            </a:r>
            <a:r>
              <a:rPr lang="en-US" sz="2500" dirty="0" smtClean="0"/>
              <a:t> </a:t>
            </a:r>
            <a:r>
              <a:rPr lang="en-US" sz="2500" dirty="0" err="1" smtClean="0"/>
              <a:t>за</a:t>
            </a:r>
            <a:r>
              <a:rPr lang="en-US" sz="2500" dirty="0" smtClean="0"/>
              <a:t> </a:t>
            </a:r>
            <a:r>
              <a:rPr lang="en-US" sz="2500" dirty="0" err="1" smtClean="0"/>
              <a:t>која</a:t>
            </a:r>
            <a:r>
              <a:rPr lang="en-US" sz="2500" dirty="0" smtClean="0"/>
              <a:t> е </a:t>
            </a:r>
            <a:r>
              <a:rPr lang="en-US" sz="2500" dirty="0" err="1" smtClean="0"/>
              <a:t>потребно</a:t>
            </a:r>
            <a:r>
              <a:rPr lang="en-US" sz="2500" dirty="0" smtClean="0"/>
              <a:t> </a:t>
            </a:r>
            <a:r>
              <a:rPr lang="en-US" sz="2500" dirty="0" err="1" smtClean="0"/>
              <a:t>пријавување</a:t>
            </a:r>
            <a:r>
              <a:rPr lang="en-US" sz="25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500" dirty="0" err="1" smtClean="0"/>
              <a:t>За</a:t>
            </a:r>
            <a:r>
              <a:rPr lang="en-US" sz="2500" dirty="0" smtClean="0"/>
              <a:t> </a:t>
            </a:r>
            <a:r>
              <a:rPr lang="en-US" sz="2500" dirty="0" err="1" smtClean="0"/>
              <a:t>да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замагли</a:t>
            </a:r>
            <a:r>
              <a:rPr lang="en-US" sz="2500" dirty="0" smtClean="0"/>
              <a:t> </a:t>
            </a:r>
            <a:r>
              <a:rPr lang="en-US" sz="2500" dirty="0" err="1" smtClean="0"/>
              <a:t>изворот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средства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користат</a:t>
            </a:r>
            <a:r>
              <a:rPr lang="en-US" sz="2500" dirty="0" smtClean="0"/>
              <a:t> </a:t>
            </a:r>
            <a:r>
              <a:rPr lang="en-US" sz="2500" dirty="0" err="1" smtClean="0"/>
              <a:t>комплексни</a:t>
            </a:r>
            <a:r>
              <a:rPr lang="en-US" sz="2500" dirty="0" smtClean="0"/>
              <a:t> </a:t>
            </a:r>
            <a:r>
              <a:rPr lang="en-US" sz="2500" dirty="0" err="1" smtClean="0"/>
              <a:t>структури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безначајни</a:t>
            </a:r>
            <a:r>
              <a:rPr lang="en-US" sz="2500" dirty="0" smtClean="0"/>
              <a:t> </a:t>
            </a:r>
            <a:r>
              <a:rPr lang="en-US" sz="2500" dirty="0" err="1" smtClean="0"/>
              <a:t>трансфери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сметките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„</a:t>
            </a:r>
            <a:r>
              <a:rPr lang="en-US" sz="2500" dirty="0" err="1" smtClean="0"/>
              <a:t>мулињата</a:t>
            </a:r>
            <a:r>
              <a:rPr lang="en-US" sz="2500" dirty="0" smtClean="0"/>
              <a:t>“.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152525"/>
          </a:xfrm>
        </p:spPr>
        <p:txBody>
          <a:bodyPr/>
          <a:lstStyle/>
          <a:p>
            <a:r>
              <a:rPr lang="en-US" smtClean="0"/>
              <a:t>Заштита на клиенти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34575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endParaRPr lang="en-US" smtClean="0"/>
          </a:p>
          <a:p>
            <a:pPr marL="0" indent="0" algn="ctr">
              <a:buFont typeface="Arial" charset="0"/>
              <a:buNone/>
            </a:pPr>
            <a:r>
              <a:rPr lang="en-US" smtClean="0"/>
              <a:t>ДИСКУСИЈА: Какви контроли користат финансиските институции за да спречат злоупотреба на компромитираните податоци за електронска автентикација на клиентот?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295400"/>
          </a:xfrm>
        </p:spPr>
        <p:txBody>
          <a:bodyPr/>
          <a:lstStyle/>
          <a:p>
            <a:r>
              <a:rPr lang="en-US" smtClean="0"/>
              <a:t>Идентификација на употребата на електронски трансфер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што ќе укажат на употреба на електронски трансфер може да се користат?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368425"/>
          </a:xfrm>
        </p:spPr>
        <p:txBody>
          <a:bodyPr/>
          <a:lstStyle/>
          <a:p>
            <a:r>
              <a:rPr lang="en-US" smtClean="0"/>
              <a:t>Идентификација на употребата на електронски трансфер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електронски трансфер?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Подигнување готовина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1843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728787"/>
          </a:xfrm>
        </p:spPr>
        <p:txBody>
          <a:bodyPr/>
          <a:lstStyle/>
          <a:p>
            <a:r>
              <a:rPr lang="en-US" smtClean="0"/>
              <a:t>Какви предизвици претставува готовината за криминалците што се занимаваат со компјутерски криминал?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pPr algn="ctr">
              <a:buFont typeface="Arial" charset="0"/>
              <a:buNone/>
            </a:pPr>
            <a:r>
              <a:rPr lang="en-US" dirty="0" smtClean="0"/>
              <a:t>ДИСКУСИЈА: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мислите</a:t>
            </a:r>
            <a:r>
              <a:rPr lang="en-US" dirty="0" smtClean="0"/>
              <a:t> ВИЕ?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подигнувањето готовина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некои</a:t>
            </a:r>
            <a:r>
              <a:rPr lang="en-US" sz="2500" dirty="0" smtClean="0"/>
              <a:t> </a:t>
            </a:r>
            <a:r>
              <a:rPr lang="en-US" sz="2500" dirty="0" err="1" smtClean="0"/>
              <a:t>примери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компјутерски</a:t>
            </a:r>
            <a:r>
              <a:rPr lang="en-US" sz="2500" dirty="0" smtClean="0"/>
              <a:t> </a:t>
            </a:r>
            <a:r>
              <a:rPr lang="en-US" sz="2500" dirty="0" err="1" smtClean="0"/>
              <a:t>криминал</a:t>
            </a:r>
            <a:r>
              <a:rPr lang="en-US" sz="2500" dirty="0" smtClean="0"/>
              <a:t>, </a:t>
            </a:r>
            <a:r>
              <a:rPr lang="en-US" sz="2500" dirty="0" err="1" smtClean="0"/>
              <a:t>како</a:t>
            </a:r>
            <a:r>
              <a:rPr lang="en-US" sz="2500" dirty="0" smtClean="0"/>
              <a:t> </a:t>
            </a:r>
            <a:r>
              <a:rPr lang="en-US" sz="2500" dirty="0" err="1" smtClean="0"/>
              <a:t>што</a:t>
            </a:r>
            <a:r>
              <a:rPr lang="en-US" sz="2500" dirty="0" smtClean="0"/>
              <a:t> е </a:t>
            </a:r>
            <a:r>
              <a:rPr lang="en-US" sz="2500" dirty="0" err="1" smtClean="0"/>
              <a:t>криминал</a:t>
            </a:r>
            <a:r>
              <a:rPr lang="en-US" sz="2500" dirty="0" smtClean="0"/>
              <a:t> </a:t>
            </a:r>
            <a:r>
              <a:rPr lang="en-US" sz="2500" dirty="0" err="1" smtClean="0"/>
              <a:t>поврзан</a:t>
            </a:r>
            <a:r>
              <a:rPr lang="en-US" sz="2500" dirty="0" smtClean="0"/>
              <a:t> </a:t>
            </a:r>
            <a:r>
              <a:rPr lang="en-US" sz="2500" dirty="0" err="1" smtClean="0"/>
              <a:t>со</a:t>
            </a:r>
            <a:r>
              <a:rPr lang="en-US" sz="2500" dirty="0" smtClean="0"/>
              <a:t> </a:t>
            </a:r>
            <a:r>
              <a:rPr lang="en-US" sz="2500" dirty="0" err="1" smtClean="0"/>
              <a:t>платежни</a:t>
            </a:r>
            <a:r>
              <a:rPr lang="en-US" sz="2500" dirty="0" smtClean="0"/>
              <a:t> </a:t>
            </a:r>
            <a:r>
              <a:rPr lang="en-US" sz="2500" dirty="0" err="1" smtClean="0"/>
              <a:t>картички</a:t>
            </a:r>
            <a:r>
              <a:rPr lang="en-US" sz="2500" dirty="0" smtClean="0"/>
              <a:t>, </a:t>
            </a:r>
            <a:r>
              <a:rPr lang="en-US" sz="2500" dirty="0" err="1" smtClean="0"/>
              <a:t>имотната</a:t>
            </a:r>
            <a:r>
              <a:rPr lang="en-US" sz="2500" dirty="0" smtClean="0"/>
              <a:t> </a:t>
            </a:r>
            <a:r>
              <a:rPr lang="en-US" sz="2500" dirty="0" err="1" smtClean="0"/>
              <a:t>корист</a:t>
            </a:r>
            <a:r>
              <a:rPr lang="en-US" sz="2500" dirty="0" smtClean="0"/>
              <a:t> </a:t>
            </a:r>
            <a:r>
              <a:rPr lang="en-US" sz="2500" dirty="0" err="1" smtClean="0"/>
              <a:t>што</a:t>
            </a:r>
            <a:r>
              <a:rPr lang="en-US" sz="2500" dirty="0" smtClean="0"/>
              <a:t> е </a:t>
            </a:r>
            <a:r>
              <a:rPr lang="en-US" sz="2500" dirty="0" err="1" smtClean="0"/>
              <a:t>стекната</a:t>
            </a:r>
            <a:r>
              <a:rPr lang="en-US" sz="2500" dirty="0" smtClean="0"/>
              <a:t> </a:t>
            </a:r>
            <a:r>
              <a:rPr lang="en-US" sz="2500" dirty="0" err="1" smtClean="0"/>
              <a:t>од</a:t>
            </a:r>
            <a:r>
              <a:rPr lang="en-US" sz="2500" dirty="0" smtClean="0"/>
              <a:t> </a:t>
            </a:r>
            <a:r>
              <a:rPr lang="en-US" sz="2500" dirty="0" err="1" smtClean="0"/>
              <a:t>кривично</a:t>
            </a:r>
            <a:r>
              <a:rPr lang="en-US" sz="2500" dirty="0" smtClean="0"/>
              <a:t> </a:t>
            </a:r>
            <a:r>
              <a:rPr lang="en-US" sz="2500" dirty="0" err="1" smtClean="0"/>
              <a:t>дело</a:t>
            </a:r>
            <a:r>
              <a:rPr lang="en-US" sz="2500" dirty="0" smtClean="0"/>
              <a:t> </a:t>
            </a:r>
            <a:r>
              <a:rPr lang="en-US" sz="2500" dirty="0" err="1" smtClean="0"/>
              <a:t>веднаш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подигнува</a:t>
            </a:r>
            <a:r>
              <a:rPr lang="en-US" sz="2500" dirty="0" smtClean="0"/>
              <a:t> </a:t>
            </a: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готовина</a:t>
            </a:r>
            <a:r>
              <a:rPr lang="en-US" sz="25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други</a:t>
            </a:r>
            <a:r>
              <a:rPr lang="en-US" sz="2500" dirty="0" smtClean="0"/>
              <a:t> </a:t>
            </a:r>
            <a:r>
              <a:rPr lang="en-US" sz="2500" dirty="0" err="1" smtClean="0"/>
              <a:t>примери</a:t>
            </a:r>
            <a:r>
              <a:rPr lang="en-US" sz="2500" dirty="0" smtClean="0"/>
              <a:t> </a:t>
            </a:r>
            <a:r>
              <a:rPr lang="en-US" sz="2500" dirty="0" err="1" smtClean="0"/>
              <a:t>имотната</a:t>
            </a:r>
            <a:r>
              <a:rPr lang="en-US" sz="2500" dirty="0" smtClean="0"/>
              <a:t> </a:t>
            </a:r>
            <a:r>
              <a:rPr lang="en-US" sz="2500" dirty="0" err="1" smtClean="0"/>
              <a:t>корист</a:t>
            </a:r>
            <a:r>
              <a:rPr lang="en-US" sz="2500" dirty="0" smtClean="0"/>
              <a:t> </a:t>
            </a:r>
            <a:r>
              <a:rPr lang="en-US" sz="2500" dirty="0" err="1" smtClean="0"/>
              <a:t>од</a:t>
            </a:r>
            <a:r>
              <a:rPr lang="en-US" sz="2500" dirty="0" smtClean="0"/>
              <a:t> </a:t>
            </a:r>
            <a:r>
              <a:rPr lang="en-US" sz="2500" dirty="0" err="1" smtClean="0"/>
              <a:t>други</a:t>
            </a:r>
            <a:r>
              <a:rPr lang="en-US" sz="2500" dirty="0" smtClean="0"/>
              <a:t> </a:t>
            </a:r>
            <a:r>
              <a:rPr lang="en-US" sz="2500" dirty="0" err="1" smtClean="0"/>
              <a:t>видови</a:t>
            </a:r>
            <a:r>
              <a:rPr lang="en-US" sz="2500" dirty="0" smtClean="0"/>
              <a:t> </a:t>
            </a:r>
            <a:r>
              <a:rPr lang="en-US" sz="2500" dirty="0" err="1" smtClean="0"/>
              <a:t>кривични</a:t>
            </a:r>
            <a:r>
              <a:rPr lang="en-US" sz="2500" dirty="0" smtClean="0"/>
              <a:t> </a:t>
            </a:r>
            <a:r>
              <a:rPr lang="en-US" sz="2500" dirty="0" err="1" smtClean="0"/>
              <a:t>дела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пренесува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</a:t>
            </a:r>
            <a:r>
              <a:rPr lang="en-US" sz="2500" dirty="0" err="1" smtClean="0"/>
              <a:t>сметките</a:t>
            </a:r>
            <a:r>
              <a:rPr lang="en-US" sz="2500" dirty="0" smtClean="0"/>
              <a:t> </a:t>
            </a:r>
            <a:r>
              <a:rPr lang="en-US" sz="2500" dirty="0" err="1" smtClean="0"/>
              <a:t>на</a:t>
            </a:r>
            <a:r>
              <a:rPr lang="en-US" sz="2500" dirty="0" smtClean="0"/>
              <a:t> „</a:t>
            </a:r>
            <a:r>
              <a:rPr lang="en-US" sz="2500" dirty="0" err="1" smtClean="0"/>
              <a:t>мулињата</a:t>
            </a:r>
            <a:r>
              <a:rPr lang="en-US" sz="2500" dirty="0" smtClean="0"/>
              <a:t>“, а </a:t>
            </a:r>
            <a:r>
              <a:rPr lang="en-US" sz="2500" dirty="0" err="1" smtClean="0"/>
              <a:t>потоа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подигнува</a:t>
            </a:r>
            <a:r>
              <a:rPr lang="en-US" sz="2500" dirty="0" smtClean="0"/>
              <a:t> </a:t>
            </a:r>
            <a:r>
              <a:rPr lang="en-US" sz="2500" dirty="0" err="1" smtClean="0"/>
              <a:t>од</a:t>
            </a:r>
            <a:r>
              <a:rPr lang="en-US" sz="2500" dirty="0" smtClean="0"/>
              <a:t> </a:t>
            </a:r>
            <a:r>
              <a:rPr lang="en-US" sz="2500" dirty="0" err="1" smtClean="0"/>
              <a:t>нив</a:t>
            </a:r>
            <a:r>
              <a:rPr lang="en-US" sz="25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500" dirty="0" err="1" smtClean="0"/>
              <a:t>Готовината</a:t>
            </a:r>
            <a:r>
              <a:rPr lang="en-US" sz="2500" dirty="0" smtClean="0"/>
              <a:t>, </a:t>
            </a:r>
            <a:r>
              <a:rPr lang="en-US" sz="2500" dirty="0" err="1" smtClean="0"/>
              <a:t>обично</a:t>
            </a:r>
            <a:r>
              <a:rPr lang="en-US" sz="2500" dirty="0" smtClean="0"/>
              <a:t>, </a:t>
            </a:r>
            <a:r>
              <a:rPr lang="en-US" sz="2500" dirty="0" err="1" smtClean="0"/>
              <a:t>повторно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воведува</a:t>
            </a:r>
            <a:r>
              <a:rPr lang="en-US" sz="2500" dirty="0" smtClean="0"/>
              <a:t> </a:t>
            </a:r>
            <a:r>
              <a:rPr lang="en-US" sz="2500" dirty="0" err="1" smtClean="0"/>
              <a:t>во</a:t>
            </a:r>
            <a:r>
              <a:rPr lang="en-US" sz="2500" dirty="0" smtClean="0"/>
              <a:t> </a:t>
            </a:r>
            <a:r>
              <a:rPr lang="en-US" sz="2500" dirty="0" err="1" smtClean="0"/>
              <a:t>финансискиот</a:t>
            </a:r>
            <a:r>
              <a:rPr lang="en-US" sz="2500" dirty="0" smtClean="0"/>
              <a:t> </a:t>
            </a:r>
            <a:r>
              <a:rPr lang="en-US" sz="2500" dirty="0" err="1" smtClean="0"/>
              <a:t>систем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преку</a:t>
            </a:r>
            <a:r>
              <a:rPr lang="en-US" sz="2500" dirty="0" smtClean="0"/>
              <a:t> </a:t>
            </a:r>
            <a:r>
              <a:rPr lang="en-US" sz="2500" dirty="0" err="1" smtClean="0"/>
              <a:t>разновидни</a:t>
            </a:r>
            <a:r>
              <a:rPr lang="en-US" sz="2500" dirty="0" smtClean="0"/>
              <a:t> </a:t>
            </a:r>
            <a:r>
              <a:rPr lang="en-US" sz="2500" dirty="0" err="1" smtClean="0"/>
              <a:t>техники</a:t>
            </a:r>
            <a:r>
              <a:rPr lang="en-US" sz="2500" dirty="0" smtClean="0"/>
              <a:t>, </a:t>
            </a:r>
            <a:r>
              <a:rPr lang="en-US" sz="2500" dirty="0" err="1" smtClean="0"/>
              <a:t>како</a:t>
            </a:r>
            <a:r>
              <a:rPr lang="en-US" sz="2500" dirty="0" smtClean="0"/>
              <a:t> </a:t>
            </a:r>
            <a:r>
              <a:rPr lang="en-US" sz="2500" dirty="0" err="1" smtClean="0"/>
              <a:t>што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: </a:t>
            </a:r>
          </a:p>
          <a:p>
            <a:pPr lvl="1">
              <a:lnSpc>
                <a:spcPct val="80000"/>
              </a:lnSpc>
            </a:pPr>
            <a:r>
              <a:rPr lang="en-US" sz="2200" dirty="0" err="1" smtClean="0"/>
              <a:t>Купување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припејд-картички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разни</a:t>
            </a:r>
            <a:r>
              <a:rPr lang="en-US" sz="2200" dirty="0" smtClean="0"/>
              <a:t> </a:t>
            </a:r>
            <a:r>
              <a:rPr lang="en-US" sz="2200" dirty="0" err="1" smtClean="0"/>
              <a:t>видови</a:t>
            </a:r>
            <a:r>
              <a:rPr lang="en-US" sz="2200" dirty="0" smtClean="0"/>
              <a:t> (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пример</a:t>
            </a:r>
            <a:r>
              <a:rPr lang="en-US" sz="2200" dirty="0" smtClean="0"/>
              <a:t>, </a:t>
            </a:r>
            <a:r>
              <a:rPr lang="en-US" sz="2200" dirty="0" err="1" smtClean="0"/>
              <a:t>кредит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продавница</a:t>
            </a:r>
            <a:r>
              <a:rPr lang="en-US" sz="2200" dirty="0" smtClean="0"/>
              <a:t>, </a:t>
            </a:r>
            <a:r>
              <a:rPr lang="en-US" sz="2200" dirty="0" err="1" smtClean="0"/>
              <a:t>кредит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мобилен</a:t>
            </a:r>
            <a:r>
              <a:rPr lang="en-US" sz="2200" dirty="0" smtClean="0"/>
              <a:t> </a:t>
            </a:r>
            <a:r>
              <a:rPr lang="en-US" sz="2200" dirty="0" err="1" smtClean="0"/>
              <a:t>телефон</a:t>
            </a:r>
            <a:r>
              <a:rPr lang="en-US" sz="2200" dirty="0" smtClean="0"/>
              <a:t>).</a:t>
            </a:r>
          </a:p>
          <a:p>
            <a:pPr lvl="1">
              <a:lnSpc>
                <a:spcPct val="80000"/>
              </a:lnSpc>
            </a:pPr>
            <a:r>
              <a:rPr lang="en-US" sz="2200" dirty="0" err="1" smtClean="0"/>
              <a:t>Користење</a:t>
            </a:r>
            <a:r>
              <a:rPr lang="en-US" sz="2200" dirty="0" smtClean="0"/>
              <a:t> „</a:t>
            </a:r>
            <a:r>
              <a:rPr lang="en-US" sz="2200" dirty="0" err="1" smtClean="0"/>
              <a:t>мулиња</a:t>
            </a:r>
            <a:r>
              <a:rPr lang="en-US" sz="2200" dirty="0" smtClean="0"/>
              <a:t>“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пренос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пари</a:t>
            </a:r>
            <a:r>
              <a:rPr lang="en-US" sz="2200" dirty="0" smtClean="0"/>
              <a:t> </a:t>
            </a:r>
            <a:r>
              <a:rPr lang="en-US" sz="2200" dirty="0" err="1" smtClean="0"/>
              <a:t>или</a:t>
            </a:r>
            <a:r>
              <a:rPr lang="en-US" sz="2200" dirty="0" smtClean="0"/>
              <a:t> </a:t>
            </a:r>
            <a:r>
              <a:rPr lang="en-US" sz="2200" dirty="0" err="1" smtClean="0"/>
              <a:t>компромитирани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банкарски</a:t>
            </a:r>
            <a:r>
              <a:rPr lang="en-US" sz="2200" dirty="0" smtClean="0"/>
              <a:t> </a:t>
            </a:r>
            <a:r>
              <a:rPr lang="en-US" sz="2200" dirty="0" err="1" smtClean="0"/>
              <a:t>сметки</a:t>
            </a:r>
            <a:r>
              <a:rPr lang="en-US" sz="2200" dirty="0" smtClean="0"/>
              <a:t>.</a:t>
            </a:r>
          </a:p>
          <a:p>
            <a:pPr lvl="1">
              <a:lnSpc>
                <a:spcPct val="80000"/>
              </a:lnSpc>
            </a:pPr>
            <a:endParaRPr lang="en-US" sz="2400" dirty="0" smtClean="0"/>
          </a:p>
          <a:p>
            <a:pPr lvl="1">
              <a:lnSpc>
                <a:spcPct val="80000"/>
              </a:lnSpc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Цели на сесијата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Даватели на услуги на трансфер на пари</a:t>
            </a:r>
          </a:p>
          <a:p>
            <a:pPr lvl="1"/>
            <a:r>
              <a:rPr lang="en-US" smtClean="0"/>
              <a:t>Електронски трансфер, преземање/отворање банкарски сметки</a:t>
            </a:r>
          </a:p>
          <a:p>
            <a:pPr lvl="1"/>
            <a:r>
              <a:rPr lang="en-US" smtClean="0"/>
              <a:t>Подигнување готовина</a:t>
            </a:r>
          </a:p>
          <a:p>
            <a:pPr lvl="1"/>
            <a:r>
              <a:rPr lang="en-US" smtClean="0"/>
              <a:t>Сервиси за плаќање преку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Идентификација на подигнувањето готовина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што ќе укажат на употреба на подигнување готовина може да се користат?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439862"/>
          </a:xfrm>
        </p:spPr>
        <p:txBody>
          <a:bodyPr/>
          <a:lstStyle/>
          <a:p>
            <a:r>
              <a:rPr lang="en-US" smtClean="0"/>
              <a:t>Идентификација на подигнување готовина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подигната готовина?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 dirty="0">
                <a:ea typeface="MS PGothic" pitchFamily="34" charset="-128"/>
              </a:rPr>
              <a:t>Услуги за плаќање преку </a:t>
            </a:r>
            <a:r>
              <a:rPr lang="mk" dirty="0" smtClean="0">
                <a:ea typeface="MS PGothic" pitchFamily="34" charset="-128"/>
              </a:rPr>
              <a:t>интернет 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2355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008062"/>
          </a:xfrm>
        </p:spPr>
        <p:txBody>
          <a:bodyPr/>
          <a:lstStyle/>
          <a:p>
            <a:r>
              <a:rPr lang="en-US" smtClean="0"/>
              <a:t>Што е услуга за плаќање преку интернет?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Што мислите ВИЕ?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Типологија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сервиси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плаќање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000" smtClean="0"/>
              <a:t>Криминално стекнатите средства се пренесуваат на сметка на сервис за плаќање преку интернет. </a:t>
            </a:r>
          </a:p>
          <a:p>
            <a:pPr>
              <a:lnSpc>
                <a:spcPct val="80000"/>
              </a:lnSpc>
            </a:pPr>
            <a:r>
              <a:rPr lang="en-US" sz="3000" smtClean="0"/>
              <a:t>Две опции: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Сервисот за плаќање преку интернет е сличен на електронска банкарска сметка во која се користат типологии што се слични на „електронски трансфер/креирање или преземање на банкарска сметка“.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Средствата што се чуваат кај сервисот за плаќање преку интернет се користат за купување производи и услуги на интернет.</a:t>
            </a:r>
          </a:p>
          <a:p>
            <a:pPr lvl="1">
              <a:lnSpc>
                <a:spcPct val="80000"/>
              </a:lnSpc>
            </a:pPr>
            <a:endParaRPr lang="en-US" sz="2600" smtClean="0"/>
          </a:p>
          <a:p>
            <a:pPr lvl="1">
              <a:lnSpc>
                <a:spcPct val="80000"/>
              </a:lnSpc>
            </a:pPr>
            <a:endParaRPr lang="en-US" sz="26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439863"/>
          </a:xfrm>
        </p:spPr>
        <p:txBody>
          <a:bodyPr/>
          <a:lstStyle/>
          <a:p>
            <a:r>
              <a:rPr lang="en-US" smtClean="0"/>
              <a:t>Идентификација на сервисите за плаќање преку интернет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што ќе укажат на употреба на сервиси за плаќање преку интернет може да се користат?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935037"/>
          </a:xfrm>
        </p:spPr>
        <p:txBody>
          <a:bodyPr/>
          <a:lstStyle/>
          <a:p>
            <a:r>
              <a:rPr lang="en-US" smtClean="0"/>
              <a:t>Идентификација на сервиси за плаќање преку интернет.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сервиси за плаќање преку интернет?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68313" y="1773238"/>
            <a:ext cx="8229600" cy="1143000"/>
          </a:xfrm>
        </p:spPr>
        <p:txBody>
          <a:bodyPr/>
          <a:lstStyle/>
          <a:p>
            <a:r>
              <a:rPr lang="en-US" smtClean="0"/>
              <a:t>Замрзнување, заплена и конфискација на средства од сервиси за плаќање преку интернет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  <a:p>
            <a:pPr algn="ctr">
              <a:buFont typeface="Arial" charset="0"/>
              <a:buNone/>
            </a:pPr>
            <a:r>
              <a:rPr lang="en-US" dirty="0" smtClean="0"/>
              <a:t>ДИСКУСИЈА: </a:t>
            </a:r>
            <a:r>
              <a:rPr lang="en-US" dirty="0" err="1" smtClean="0"/>
              <a:t>Какви</a:t>
            </a:r>
            <a:r>
              <a:rPr lang="en-US" dirty="0" smtClean="0"/>
              <a:t> </a:t>
            </a:r>
            <a:r>
              <a:rPr lang="en-US" dirty="0" err="1" smtClean="0"/>
              <a:t>процедурални</a:t>
            </a:r>
            <a:r>
              <a:rPr lang="en-US" dirty="0" smtClean="0"/>
              <a:t> </a:t>
            </a:r>
            <a:r>
              <a:rPr lang="en-US" dirty="0" err="1" smtClean="0"/>
              <a:t>овластувања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достапни</a:t>
            </a:r>
            <a:r>
              <a:rPr lang="en-US" dirty="0" smtClean="0"/>
              <a:t>/</a:t>
            </a:r>
            <a:r>
              <a:rPr lang="en-US" dirty="0" err="1" smtClean="0"/>
              <a:t>релевантни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замрзнување</a:t>
            </a:r>
            <a:r>
              <a:rPr lang="en-US" dirty="0" smtClean="0"/>
              <a:t>, </a:t>
            </a:r>
            <a:r>
              <a:rPr lang="en-US" dirty="0" err="1" smtClean="0"/>
              <a:t>заплена</a:t>
            </a:r>
            <a:r>
              <a:rPr lang="en-US" dirty="0" smtClean="0"/>
              <a:t> и </a:t>
            </a:r>
            <a:r>
              <a:rPr lang="en-US" dirty="0" err="1" smtClean="0"/>
              <a:t>конфискација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средства</a:t>
            </a:r>
            <a:r>
              <a:rPr lang="en-US" dirty="0" smtClean="0"/>
              <a:t>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чуваат</a:t>
            </a:r>
            <a:r>
              <a:rPr lang="en-US" dirty="0" smtClean="0"/>
              <a:t> </a:t>
            </a:r>
            <a:r>
              <a:rPr lang="en-US" dirty="0" err="1" smtClean="0"/>
              <a:t>кај</a:t>
            </a:r>
            <a:r>
              <a:rPr lang="en-US" dirty="0" smtClean="0"/>
              <a:t> </a:t>
            </a:r>
            <a:r>
              <a:rPr lang="en-US" dirty="0" err="1" smtClean="0"/>
              <a:t>давателот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услуги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плаќање</a:t>
            </a:r>
            <a:r>
              <a:rPr lang="en-US" dirty="0" smtClean="0"/>
              <a:t> </a:t>
            </a:r>
            <a:r>
              <a:rPr lang="en-US" dirty="0" err="1" smtClean="0"/>
              <a:t>преку</a:t>
            </a:r>
            <a:r>
              <a:rPr lang="en-US" dirty="0" smtClean="0"/>
              <a:t> </a:t>
            </a:r>
            <a:r>
              <a:rPr lang="en-US" dirty="0" err="1" smtClean="0"/>
              <a:t>интернет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Преглед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Објаснете ги типологиите на текот на парите што се стекнати од кривично дело, со користење на:</a:t>
            </a:r>
          </a:p>
          <a:p>
            <a:pPr lvl="1"/>
            <a:r>
              <a:rPr lang="en-US" smtClean="0"/>
              <a:t>Даватели на услуги на трансфер на пари</a:t>
            </a:r>
          </a:p>
          <a:p>
            <a:pPr lvl="1"/>
            <a:r>
              <a:rPr lang="en-US" smtClean="0"/>
              <a:t>Електронски трансфер, преземање/отворање банкарски сметки</a:t>
            </a:r>
          </a:p>
          <a:p>
            <a:pPr lvl="1"/>
            <a:r>
              <a:rPr lang="en-US" smtClean="0"/>
              <a:t>Подигнување готовина</a:t>
            </a:r>
          </a:p>
          <a:p>
            <a:pPr lvl="1"/>
            <a:r>
              <a:rPr lang="en-US" smtClean="0"/>
              <a:t>Сервиси за плаќање преку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6" descr="Question Mark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r>
              <a:rPr lang="en-US" sz="5400"/>
              <a:t>Прашања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mk">
                <a:ea typeface="MS PGothic" pitchFamily="34" charset="-128"/>
              </a:rPr>
              <a:t>Даватели на услуги за трансфер на пари </a:t>
            </a:r>
            <a:endParaRPr lang="mk" dirty="0">
              <a:ea typeface="MS PGothic" pitchFamily="34" charset="-128"/>
            </a:endParaRPr>
          </a:p>
        </p:txBody>
      </p:sp>
      <p:sp>
        <p:nvSpPr>
          <p:cNvPr id="409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295400"/>
          </a:xfrm>
        </p:spPr>
        <p:txBody>
          <a:bodyPr/>
          <a:lstStyle/>
          <a:p>
            <a:r>
              <a:rPr lang="en-US" smtClean="0"/>
              <a:t>Што е давател на услуги за трансфер на пари?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Што мислите ВИЕ?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439862"/>
          </a:xfrm>
        </p:spPr>
        <p:txBody>
          <a:bodyPr/>
          <a:lstStyle/>
          <a:p>
            <a:r>
              <a:rPr lang="en-US" smtClean="0"/>
              <a:t>Што е давател на услуги за трансфер на пари?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Кој е проблемот со давателите на услуги за трансфер на пари?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даватели на услуги за трансфер на пари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917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err="1" smtClean="0"/>
              <a:t>Поединци</a:t>
            </a:r>
            <a:r>
              <a:rPr lang="en-US" sz="2200" dirty="0" smtClean="0"/>
              <a:t> (</a:t>
            </a:r>
            <a:r>
              <a:rPr lang="en-US" sz="2200" dirty="0" err="1" smtClean="0"/>
              <a:t>некои</a:t>
            </a:r>
            <a:r>
              <a:rPr lang="en-US" sz="2200" dirty="0" smtClean="0"/>
              <a:t> </a:t>
            </a:r>
            <a:r>
              <a:rPr lang="en-US" sz="2200" dirty="0" err="1" smtClean="0"/>
              <a:t>свесно</a:t>
            </a:r>
            <a:r>
              <a:rPr lang="en-US" sz="2200" dirty="0" smtClean="0"/>
              <a:t>, а </a:t>
            </a:r>
            <a:r>
              <a:rPr lang="en-US" sz="2200" dirty="0" err="1" smtClean="0"/>
              <a:t>некои</a:t>
            </a:r>
            <a:r>
              <a:rPr lang="en-US" sz="2200" dirty="0" smtClean="0"/>
              <a:t> </a:t>
            </a:r>
            <a:r>
              <a:rPr lang="en-US" sz="2200" dirty="0" err="1" smtClean="0"/>
              <a:t>без</a:t>
            </a:r>
            <a:r>
              <a:rPr lang="en-US" sz="2200" dirty="0" smtClean="0"/>
              <a:t> </a:t>
            </a:r>
            <a:r>
              <a:rPr lang="en-US" sz="2200" dirty="0" err="1" smtClean="0"/>
              <a:t>знаење</a:t>
            </a:r>
            <a:r>
              <a:rPr lang="en-US" sz="2200" dirty="0" smtClean="0"/>
              <a:t>)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регрутираат</a:t>
            </a:r>
            <a:r>
              <a:rPr lang="en-US" sz="2200" dirty="0" smtClean="0"/>
              <a:t> </a:t>
            </a:r>
            <a:r>
              <a:rPr lang="en-US" sz="2200" dirty="0" err="1" smtClean="0"/>
              <a:t>како</a:t>
            </a:r>
            <a:r>
              <a:rPr lang="en-US" sz="2200" dirty="0" smtClean="0"/>
              <a:t> „</a:t>
            </a:r>
            <a:r>
              <a:rPr lang="en-US" sz="2200" dirty="0" err="1" smtClean="0"/>
              <a:t>мулиња</a:t>
            </a:r>
            <a:r>
              <a:rPr lang="en-US" sz="2200" dirty="0" smtClean="0"/>
              <a:t>“ </a:t>
            </a:r>
            <a:r>
              <a:rPr lang="en-US" sz="2200" dirty="0" err="1" smtClean="0"/>
              <a:t>во</a:t>
            </a:r>
            <a:r>
              <a:rPr lang="en-US" sz="2200" dirty="0" smtClean="0"/>
              <a:t> </a:t>
            </a:r>
            <a:r>
              <a:rPr lang="en-US" sz="2200" dirty="0" err="1" smtClean="0"/>
              <a:t>шемите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перење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пари</a:t>
            </a:r>
            <a:r>
              <a:rPr lang="en-US" sz="2200" dirty="0" smtClean="0"/>
              <a:t>, </a:t>
            </a:r>
            <a:r>
              <a:rPr lang="en-US" sz="2200" dirty="0" err="1" smtClean="0"/>
              <a:t>често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преку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понуди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работа</a:t>
            </a:r>
            <a:r>
              <a:rPr lang="en-US" sz="2200" dirty="0" smtClean="0"/>
              <a:t> „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дома</a:t>
            </a:r>
            <a:r>
              <a:rPr lang="en-US" sz="2200" dirty="0" smtClean="0"/>
              <a:t>“.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/>
              <a:t>Имотната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кривичното</a:t>
            </a:r>
            <a:r>
              <a:rPr lang="en-US" sz="2200" dirty="0" smtClean="0"/>
              <a:t> </a:t>
            </a:r>
            <a:r>
              <a:rPr lang="en-US" sz="2200" dirty="0" err="1" smtClean="0"/>
              <a:t>дело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пренесува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банкарските</a:t>
            </a:r>
            <a:r>
              <a:rPr lang="en-US" sz="2200" dirty="0" smtClean="0"/>
              <a:t> </a:t>
            </a:r>
            <a:r>
              <a:rPr lang="en-US" sz="2200" dirty="0" err="1" smtClean="0"/>
              <a:t>сметки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„</a:t>
            </a:r>
            <a:r>
              <a:rPr lang="en-US" sz="2200" dirty="0" err="1" smtClean="0"/>
              <a:t>мулињата</a:t>
            </a:r>
            <a:r>
              <a:rPr lang="en-US" sz="2200" dirty="0" smtClean="0"/>
              <a:t>“. 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„</a:t>
            </a:r>
            <a:r>
              <a:rPr lang="en-US" sz="2200" dirty="0" err="1" smtClean="0"/>
              <a:t>Мулето</a:t>
            </a:r>
            <a:r>
              <a:rPr lang="en-US" sz="2200" dirty="0" smtClean="0"/>
              <a:t>“ </a:t>
            </a:r>
            <a:r>
              <a:rPr lang="en-US" sz="2200" dirty="0" err="1" smtClean="0"/>
              <a:t>ја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подигнува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готовината</a:t>
            </a:r>
            <a:r>
              <a:rPr lang="en-US" sz="2200" dirty="0" smtClean="0"/>
              <a:t> и </a:t>
            </a:r>
            <a:r>
              <a:rPr lang="en-US" sz="2200" dirty="0" err="1" smtClean="0"/>
              <a:t>ја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пренесува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преку</a:t>
            </a:r>
            <a:r>
              <a:rPr lang="en-US" sz="2200" dirty="0" smtClean="0"/>
              <a:t> </a:t>
            </a:r>
            <a:r>
              <a:rPr lang="en-US" sz="2200" dirty="0" err="1" smtClean="0"/>
              <a:t>електронски</a:t>
            </a:r>
            <a:r>
              <a:rPr lang="en-US" sz="2200" dirty="0" smtClean="0"/>
              <a:t> </a:t>
            </a:r>
            <a:r>
              <a:rPr lang="en-US" sz="2200" dirty="0" err="1" smtClean="0"/>
              <a:t>трансфер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конкретен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корисник</a:t>
            </a:r>
            <a:r>
              <a:rPr lang="en-US" sz="22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200" dirty="0" smtClean="0"/>
              <a:t>„</a:t>
            </a:r>
            <a:r>
              <a:rPr lang="en-US" sz="2200" dirty="0" err="1" smtClean="0"/>
              <a:t>Мулето</a:t>
            </a:r>
            <a:r>
              <a:rPr lang="en-US" sz="2200" dirty="0" smtClean="0"/>
              <a:t>“ </a:t>
            </a:r>
            <a:r>
              <a:rPr lang="en-US" sz="2200" dirty="0" err="1" smtClean="0"/>
              <a:t>задржува</a:t>
            </a:r>
            <a:r>
              <a:rPr lang="en-US" sz="2200" dirty="0" smtClean="0"/>
              <a:t> </a:t>
            </a:r>
            <a:r>
              <a:rPr lang="en-US" sz="2200" dirty="0" err="1" smtClean="0"/>
              <a:t>дел</a:t>
            </a:r>
            <a:r>
              <a:rPr lang="en-US" sz="2200" dirty="0" smtClean="0"/>
              <a:t> </a:t>
            </a:r>
            <a:r>
              <a:rPr lang="en-US" sz="2200" dirty="0" err="1" smtClean="0"/>
              <a:t>како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провизија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извршувањето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услугата</a:t>
            </a:r>
            <a:r>
              <a:rPr lang="en-US" sz="2200" dirty="0" smtClean="0"/>
              <a:t>. </a:t>
            </a:r>
            <a:endParaRPr lang="en-US" sz="2200" dirty="0" smtClean="0"/>
          </a:p>
          <a:p>
            <a:pPr>
              <a:lnSpc>
                <a:spcPct val="80000"/>
              </a:lnSpc>
            </a:pPr>
            <a:r>
              <a:rPr lang="en-US" sz="2200" dirty="0" err="1" smtClean="0"/>
              <a:t>Често</a:t>
            </a:r>
            <a:r>
              <a:rPr lang="en-US" sz="2200" dirty="0" smtClean="0"/>
              <a:t> </a:t>
            </a:r>
            <a:r>
              <a:rPr lang="en-US" sz="2200" dirty="0" err="1" smtClean="0"/>
              <a:t>трансферите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со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помали</a:t>
            </a:r>
            <a:r>
              <a:rPr lang="en-US" sz="2200" dirty="0" smtClean="0"/>
              <a:t> </a:t>
            </a:r>
            <a:r>
              <a:rPr lang="en-US" sz="2200" dirty="0" err="1" smtClean="0"/>
              <a:t>износи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долната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граница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која</a:t>
            </a:r>
            <a:r>
              <a:rPr lang="en-US" sz="2200" dirty="0" smtClean="0"/>
              <a:t> е </a:t>
            </a:r>
            <a:r>
              <a:rPr lang="en-US" sz="2200" dirty="0" err="1" smtClean="0"/>
              <a:t>потребно</a:t>
            </a:r>
            <a:r>
              <a:rPr lang="en-US" sz="2200" dirty="0" smtClean="0"/>
              <a:t> </a:t>
            </a:r>
            <a:r>
              <a:rPr lang="en-US" sz="2200" dirty="0" err="1" smtClean="0"/>
              <a:t>пријавување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избегне</a:t>
            </a:r>
            <a:r>
              <a:rPr lang="en-US" sz="2200" dirty="0" smtClean="0"/>
              <a:t> </a:t>
            </a:r>
            <a:r>
              <a:rPr lang="en-US" sz="2200" dirty="0" err="1" smtClean="0"/>
              <a:t>откривање</a:t>
            </a:r>
            <a:r>
              <a:rPr lang="en-US" sz="2200" dirty="0" smtClean="0"/>
              <a:t>. 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/>
              <a:t>Давателите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услуги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трансфер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пари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користат</a:t>
            </a:r>
            <a:r>
              <a:rPr lang="en-US" sz="2200" dirty="0" smtClean="0"/>
              <a:t> </a:t>
            </a:r>
            <a:r>
              <a:rPr lang="en-US" sz="2200" dirty="0" err="1" smtClean="0"/>
              <a:t>повторно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пренесе</a:t>
            </a:r>
            <a:r>
              <a:rPr lang="en-US" sz="2200" dirty="0" smtClean="0"/>
              <a:t> </a:t>
            </a:r>
            <a:r>
              <a:rPr lang="en-US" sz="2200" dirty="0" err="1" smtClean="0"/>
              <a:t>готовината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конечната</a:t>
            </a:r>
            <a:r>
              <a:rPr lang="en-US" sz="2200" dirty="0" smtClean="0"/>
              <a:t> </a:t>
            </a:r>
            <a:r>
              <a:rPr lang="en-US" sz="2200" dirty="0" err="1" smtClean="0"/>
              <a:t>дестинација</a:t>
            </a:r>
            <a:r>
              <a:rPr lang="en-US" sz="2200" dirty="0" smtClean="0"/>
              <a:t>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Типологија на соучесниците на давателот на услуги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Идентификувани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случаи</a:t>
            </a:r>
            <a:r>
              <a:rPr lang="en-US" dirty="0" smtClean="0"/>
              <a:t> </a:t>
            </a:r>
            <a:r>
              <a:rPr lang="en-US" dirty="0" err="1" smtClean="0"/>
              <a:t>кога</a:t>
            </a:r>
            <a:r>
              <a:rPr lang="en-US" dirty="0" smtClean="0"/>
              <a:t> </a:t>
            </a:r>
            <a:r>
              <a:rPr lang="en-US" dirty="0" err="1" smtClean="0"/>
              <a:t>масовната</a:t>
            </a:r>
            <a:r>
              <a:rPr lang="en-US" dirty="0" smtClean="0"/>
              <a:t> </a:t>
            </a:r>
            <a:r>
              <a:rPr lang="en-US" dirty="0" err="1" smtClean="0"/>
              <a:t>употреба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одредени</a:t>
            </a:r>
            <a:r>
              <a:rPr lang="en-US" dirty="0" smtClean="0"/>
              <a:t> </a:t>
            </a:r>
            <a:r>
              <a:rPr lang="en-US" dirty="0" err="1" smtClean="0"/>
              <a:t>даватели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услуги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трансфер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пари</a:t>
            </a:r>
            <a:r>
              <a:rPr lang="en-US" dirty="0" smtClean="0"/>
              <a:t> </a:t>
            </a:r>
            <a:r>
              <a:rPr lang="en-US" dirty="0" err="1" smtClean="0"/>
              <a:t>предизвикалa</a:t>
            </a:r>
            <a:r>
              <a:rPr lang="en-US" dirty="0" smtClean="0"/>
              <a:t> </a:t>
            </a:r>
            <a:r>
              <a:rPr lang="en-US" dirty="0" err="1" smtClean="0"/>
              <a:t>загриженост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можно</a:t>
            </a:r>
            <a:r>
              <a:rPr lang="en-US" dirty="0" smtClean="0"/>
              <a:t> </a:t>
            </a:r>
            <a:r>
              <a:rPr lang="en-US" dirty="0" err="1" smtClean="0"/>
              <a:t>тајно</a:t>
            </a:r>
            <a:r>
              <a:rPr lang="en-US" dirty="0" smtClean="0"/>
              <a:t> </a:t>
            </a:r>
            <a:r>
              <a:rPr lang="en-US" dirty="0" err="1" smtClean="0"/>
              <a:t>договарање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 smtClean="0"/>
              <a:t>инфилтрирање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такви</a:t>
            </a:r>
            <a:r>
              <a:rPr lang="en-US" dirty="0" smtClean="0"/>
              <a:t> </a:t>
            </a:r>
            <a:r>
              <a:rPr lang="en-US" dirty="0" err="1" smtClean="0"/>
              <a:t>компании</a:t>
            </a:r>
            <a:r>
              <a:rPr lang="en-US" dirty="0" smtClean="0"/>
              <a:t>. 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1512887"/>
          </a:xfrm>
        </p:spPr>
        <p:txBody>
          <a:bodyPr/>
          <a:lstStyle/>
          <a:p>
            <a:r>
              <a:rPr lang="en-US" smtClean="0"/>
              <a:t>Идентификација на употребата на даватели на услуги за трансфер на пари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извори на докази што ќе укажат на употреба на даватели на услуги за трансфер на пари може да се користат?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439863"/>
          </a:xfrm>
        </p:spPr>
        <p:txBody>
          <a:bodyPr/>
          <a:lstStyle/>
          <a:p>
            <a:r>
              <a:rPr lang="en-US" smtClean="0"/>
              <a:t>Идентификација на употребата на даватели на услуги за трансфер на пари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pPr algn="ctr">
              <a:buFont typeface="Arial" charset="0"/>
              <a:buNone/>
            </a:pPr>
            <a:r>
              <a:rPr lang="en-US" smtClean="0"/>
              <a:t>ДИСКУСИЈА: Какви процедурални овластувања се достапни/релевантни за идентификација/употреба на даватели на услуги за трансфер на пари?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49822</TotalTime>
  <Words>989</Words>
  <Application>Microsoft Office PowerPoint</Application>
  <PresentationFormat>On-screen Show (4:3)</PresentationFormat>
  <Paragraphs>132</Paragraphs>
  <Slides>29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ＭＳ Ｐゴシック</vt:lpstr>
      <vt:lpstr>Arial Narrow</vt:lpstr>
      <vt:lpstr>Calibri</vt:lpstr>
      <vt:lpstr>Office Theme</vt:lpstr>
      <vt:lpstr>Типологии за текот на парите што се стекнати од кривично дело преку интернет</vt:lpstr>
      <vt:lpstr>Цели на сесијата </vt:lpstr>
      <vt:lpstr>Даватели на услуги за трансфер на пари </vt:lpstr>
      <vt:lpstr>Што е давател на услуги за трансфер на пари?</vt:lpstr>
      <vt:lpstr>Што е давател на услуги за трансфер на пари?</vt:lpstr>
      <vt:lpstr>Типологија на даватели на услуги за трансфер на пари</vt:lpstr>
      <vt:lpstr>Типологија на соучесниците на давателот на услуги</vt:lpstr>
      <vt:lpstr>Идентификација на употребата на даватели на услуги за трансфер на пари</vt:lpstr>
      <vt:lpstr>Идентификација на употребата на даватели на услуги за трансфер на пари</vt:lpstr>
      <vt:lpstr>Електронски трансфер, преземање/отворање банкарска сметка</vt:lpstr>
      <vt:lpstr>Традиционални банкарски услуги</vt:lpstr>
      <vt:lpstr>Традиционални банкарски услуги</vt:lpstr>
      <vt:lpstr>Типологија на електронски трансфер</vt:lpstr>
      <vt:lpstr>Заштита на клиенти</vt:lpstr>
      <vt:lpstr>Идентификација на употребата на електронски трансфер</vt:lpstr>
      <vt:lpstr>Идентификација на употребата на електронски трансфер</vt:lpstr>
      <vt:lpstr>Подигнување готовина</vt:lpstr>
      <vt:lpstr>Какви предизвици претставува готовината за криминалците што се занимаваат со компјутерски криминал?</vt:lpstr>
      <vt:lpstr>Типологија на подигнувањето готовина</vt:lpstr>
      <vt:lpstr>Идентификација на подигнувањето готовина</vt:lpstr>
      <vt:lpstr>Идентификација на подигнување готовина</vt:lpstr>
      <vt:lpstr>Услуги за плаќање преку интернет </vt:lpstr>
      <vt:lpstr>Што е услуга за плаќање преку интернет?</vt:lpstr>
      <vt:lpstr>Типологија на сервиси за плаќање преку интернет </vt:lpstr>
      <vt:lpstr>Идентификација на сервисите за плаќање преку интернет</vt:lpstr>
      <vt:lpstr>Идентификација на сервиси за плаќање преку интернет.</vt:lpstr>
      <vt:lpstr>Замрзнување, заплена и конфискација на средства од сервиси за плаќање преку интернет</vt:lpstr>
      <vt:lpstr>Преглед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Alkemist</cp:lastModifiedBy>
  <cp:revision>317</cp:revision>
  <cp:lastPrinted>2016-05-18T07:38:13Z</cp:lastPrinted>
  <dcterms:created xsi:type="dcterms:W3CDTF">2013-06-24T06:40:18Z</dcterms:created>
  <dcterms:modified xsi:type="dcterms:W3CDTF">2017-11-09T17:56:27Z</dcterms:modified>
</cp:coreProperties>
</file>